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02" d="100"/>
          <a:sy n="102" d="100"/>
        </p:scale>
        <p:origin x="120" y="3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jpeg>
</file>

<file path=ppt/media/image3.pn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EA1E-98C4-4A2E-AAC3-800E357DC9FE}"/>
              </a:ext>
            </a:extLst>
          </p:cNvPr>
          <p:cNvSpPr>
            <a:spLocks noGrp="1"/>
          </p:cNvSpPr>
          <p:nvPr>
            <p:ph type="ctrTitle"/>
          </p:nvPr>
        </p:nvSpPr>
        <p:spPr>
          <a:xfrm>
            <a:off x="1517904" y="1517904"/>
            <a:ext cx="9144000" cy="2798064"/>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A96B1FA-5AE6-4D57-B37B-4AA0216007F8}"/>
              </a:ext>
            </a:extLst>
          </p:cNvPr>
          <p:cNvSpPr>
            <a:spLocks noGrp="1"/>
          </p:cNvSpPr>
          <p:nvPr>
            <p:ph type="subTitle" idx="1"/>
          </p:nvPr>
        </p:nvSpPr>
        <p:spPr>
          <a:xfrm>
            <a:off x="1517904" y="4572000"/>
            <a:ext cx="9144000" cy="1527048"/>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a:extLst>
              <a:ext uri="{FF2B5EF4-FFF2-40B4-BE49-F238E27FC236}">
                <a16:creationId xmlns:a16="http://schemas.microsoft.com/office/drawing/2014/main" id="{01F49B66-DBC3-45EE-A6E1-DE10A6C186C8}"/>
              </a:ext>
            </a:extLst>
          </p:cNvPr>
          <p:cNvSpPr>
            <a:spLocks noGrp="1"/>
          </p:cNvSpPr>
          <p:nvPr>
            <p:ph type="dt" sz="half" idx="10"/>
          </p:nvPr>
        </p:nvSpPr>
        <p:spPr/>
        <p:txBody>
          <a:bodyPr/>
          <a:lstStyle/>
          <a:p>
            <a:pPr algn="r"/>
            <a:fld id="{3F9AFA87-1417-4992-ABD9-27C3BC8CC883}" type="datetimeFigureOut">
              <a:rPr lang="en-US" smtClean="0"/>
              <a:pPr algn="r"/>
              <a:t>2/7/2024</a:t>
            </a:fld>
            <a:endParaRPr lang="en-US" dirty="0"/>
          </a:p>
        </p:txBody>
      </p:sp>
      <p:sp>
        <p:nvSpPr>
          <p:cNvPr id="8" name="Footer Placeholder 7">
            <a:extLst>
              <a:ext uri="{FF2B5EF4-FFF2-40B4-BE49-F238E27FC236}">
                <a16:creationId xmlns:a16="http://schemas.microsoft.com/office/drawing/2014/main" id="{241085F0-1967-4B4F-9824-58E9F2E05125}"/>
              </a:ext>
            </a:extLst>
          </p:cNvPr>
          <p:cNvSpPr>
            <a:spLocks noGrp="1"/>
          </p:cNvSpPr>
          <p:nvPr>
            <p:ph type="ftr" sz="quarter" idx="11"/>
          </p:nvPr>
        </p:nvSpPr>
        <p:spPr/>
        <p:txBody>
          <a:bodyPr/>
          <a:lstStyle/>
          <a:p>
            <a:endParaRPr lang="en-US" sz="1000" dirty="0"/>
          </a:p>
        </p:txBody>
      </p:sp>
      <p:sp>
        <p:nvSpPr>
          <p:cNvPr id="9" name="Slide Number Placeholder 8">
            <a:extLst>
              <a:ext uri="{FF2B5EF4-FFF2-40B4-BE49-F238E27FC236}">
                <a16:creationId xmlns:a16="http://schemas.microsoft.com/office/drawing/2014/main" id="{40AEDEE5-31B5-4868-8C16-47FF43E276A4}"/>
              </a:ext>
            </a:extLst>
          </p:cNvPr>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1397586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F9454-6F74-46A8-B299-4AF451BFB92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6F55CA9-A0BD-4609-9307-BAF987B262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25E4293-851E-4FA2-BFF2-B646A42369DE}"/>
              </a:ext>
            </a:extLst>
          </p:cNvPr>
          <p:cNvSpPr>
            <a:spLocks noGrp="1"/>
          </p:cNvSpPr>
          <p:nvPr>
            <p:ph type="dt" sz="half" idx="10"/>
          </p:nvPr>
        </p:nvSpPr>
        <p:spPr/>
        <p:txBody>
          <a:bodyPr/>
          <a:lstStyle/>
          <a:p>
            <a:fld id="{3F9AFA87-1417-4992-ABD9-27C3BC8CC883}" type="datetimeFigureOut">
              <a:rPr lang="en-US" smtClean="0"/>
              <a:t>2/7/2024</a:t>
            </a:fld>
            <a:endParaRPr lang="en-US"/>
          </a:p>
        </p:txBody>
      </p:sp>
      <p:sp>
        <p:nvSpPr>
          <p:cNvPr id="5" name="Footer Placeholder 4">
            <a:extLst>
              <a:ext uri="{FF2B5EF4-FFF2-40B4-BE49-F238E27FC236}">
                <a16:creationId xmlns:a16="http://schemas.microsoft.com/office/drawing/2014/main" id="{59A907F5-F26D-4A91-8D70-AB54F8B43D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ACBD8-D942-449E-A2B8-358CD1365C0A}"/>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934096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A50897-0C2E-420B-9A38-A8D5C1D72786}"/>
              </a:ext>
            </a:extLst>
          </p:cNvPr>
          <p:cNvSpPr>
            <a:spLocks noGrp="1"/>
          </p:cNvSpPr>
          <p:nvPr>
            <p:ph type="title" orient="vert"/>
          </p:nvPr>
        </p:nvSpPr>
        <p:spPr>
          <a:xfrm>
            <a:off x="8450317" y="1517904"/>
            <a:ext cx="2220731" cy="454678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EDB2173-32A5-4677-A08F-DAB8FD430D1A}"/>
              </a:ext>
            </a:extLst>
          </p:cNvPr>
          <p:cNvSpPr>
            <a:spLocks noGrp="1"/>
          </p:cNvSpPr>
          <p:nvPr>
            <p:ph type="body" orient="vert" idx="1"/>
          </p:nvPr>
        </p:nvSpPr>
        <p:spPr>
          <a:xfrm>
            <a:off x="1517904" y="1517904"/>
            <a:ext cx="6562553" cy="454678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3DB124D-B801-4A6A-9DAF-EBC1B98FE4F7}"/>
              </a:ext>
            </a:extLst>
          </p:cNvPr>
          <p:cNvSpPr>
            <a:spLocks noGrp="1"/>
          </p:cNvSpPr>
          <p:nvPr>
            <p:ph type="dt" sz="half" idx="10"/>
          </p:nvPr>
        </p:nvSpPr>
        <p:spPr/>
        <p:txBody>
          <a:bodyPr/>
          <a:lstStyle/>
          <a:p>
            <a:fld id="{3F9AFA87-1417-4992-ABD9-27C3BC8CC883}" type="datetimeFigureOut">
              <a:rPr lang="en-US" smtClean="0"/>
              <a:t>2/7/2024</a:t>
            </a:fld>
            <a:endParaRPr lang="en-US"/>
          </a:p>
        </p:txBody>
      </p:sp>
      <p:sp>
        <p:nvSpPr>
          <p:cNvPr id="5" name="Footer Placeholder 4">
            <a:extLst>
              <a:ext uri="{FF2B5EF4-FFF2-40B4-BE49-F238E27FC236}">
                <a16:creationId xmlns:a16="http://schemas.microsoft.com/office/drawing/2014/main" id="{A8DAF8DF-2544-45A5-B62B-BB7948FCCA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AC232D-131E-4BE6-8E2E-BAF5A30846D6}"/>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951064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C5BB2-C09C-49B0-BAFA-DE1801CD3E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A47C21-944D-47FE-9519-A255188371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7CE36D-6B7B-4D5E-831E-34A4286D6E6A}"/>
              </a:ext>
            </a:extLst>
          </p:cNvPr>
          <p:cNvSpPr>
            <a:spLocks noGrp="1"/>
          </p:cNvSpPr>
          <p:nvPr>
            <p:ph type="dt" sz="half" idx="10"/>
          </p:nvPr>
        </p:nvSpPr>
        <p:spPr/>
        <p:txBody>
          <a:bodyPr/>
          <a:lstStyle/>
          <a:p>
            <a:fld id="{3F9AFA87-1417-4992-ABD9-27C3BC8CC883}" type="datetimeFigureOut">
              <a:rPr lang="en-US" smtClean="0"/>
              <a:t>2/7/2024</a:t>
            </a:fld>
            <a:endParaRPr lang="en-US"/>
          </a:p>
        </p:txBody>
      </p:sp>
      <p:sp>
        <p:nvSpPr>
          <p:cNvPr id="5" name="Footer Placeholder 4">
            <a:extLst>
              <a:ext uri="{FF2B5EF4-FFF2-40B4-BE49-F238E27FC236}">
                <a16:creationId xmlns:a16="http://schemas.microsoft.com/office/drawing/2014/main" id="{BA2AD668-6E19-425C-88F7-AF4220662C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905C53-CF7C-4936-9E35-1BEBD683626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836659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46C78-A717-4E1F-A742-FD5AECA03B4B}"/>
              </a:ext>
            </a:extLst>
          </p:cNvPr>
          <p:cNvSpPr>
            <a:spLocks noGrp="1"/>
          </p:cNvSpPr>
          <p:nvPr>
            <p:ph type="title"/>
          </p:nvPr>
        </p:nvSpPr>
        <p:spPr>
          <a:xfrm>
            <a:off x="1517904" y="1517904"/>
            <a:ext cx="91440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DA1270D-CCAE-4437-A0C0-052D111DFC80}"/>
              </a:ext>
            </a:extLst>
          </p:cNvPr>
          <p:cNvSpPr>
            <a:spLocks noGrp="1"/>
          </p:cNvSpPr>
          <p:nvPr>
            <p:ph type="body" idx="1"/>
          </p:nvPr>
        </p:nvSpPr>
        <p:spPr>
          <a:xfrm>
            <a:off x="1517904" y="4572000"/>
            <a:ext cx="91440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9F006A-7EEE-4DB0-8F92-D34C0D46C38E}"/>
              </a:ext>
            </a:extLst>
          </p:cNvPr>
          <p:cNvSpPr>
            <a:spLocks noGrp="1"/>
          </p:cNvSpPr>
          <p:nvPr>
            <p:ph type="dt" sz="half" idx="10"/>
          </p:nvPr>
        </p:nvSpPr>
        <p:spPr/>
        <p:txBody>
          <a:bodyPr/>
          <a:lstStyle/>
          <a:p>
            <a:fld id="{3F9AFA87-1417-4992-ABD9-27C3BC8CC883}" type="datetimeFigureOut">
              <a:rPr lang="en-US" smtClean="0"/>
              <a:t>2/7/2024</a:t>
            </a:fld>
            <a:endParaRPr lang="en-US"/>
          </a:p>
        </p:txBody>
      </p:sp>
      <p:sp>
        <p:nvSpPr>
          <p:cNvPr id="5" name="Footer Placeholder 4">
            <a:extLst>
              <a:ext uri="{FF2B5EF4-FFF2-40B4-BE49-F238E27FC236}">
                <a16:creationId xmlns:a16="http://schemas.microsoft.com/office/drawing/2014/main" id="{FDA3F2ED-2B0E-44A9-8603-286CA06345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4D801C-6B4E-40B6-9D6E-558192264D2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471195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46AA-9418-4C3E-901B-8E2806122E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997482-2CA6-4707-976E-6FD4B57BFE66}"/>
              </a:ext>
            </a:extLst>
          </p:cNvPr>
          <p:cNvSpPr>
            <a:spLocks noGrp="1"/>
          </p:cNvSpPr>
          <p:nvPr>
            <p:ph sz="half" idx="1"/>
          </p:nvPr>
        </p:nvSpPr>
        <p:spPr>
          <a:xfrm>
            <a:off x="1517904"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B909652-DD12-479C-B639-9452CBA8C019}"/>
              </a:ext>
            </a:extLst>
          </p:cNvPr>
          <p:cNvSpPr>
            <a:spLocks noGrp="1"/>
          </p:cNvSpPr>
          <p:nvPr>
            <p:ph sz="half" idx="2"/>
          </p:nvPr>
        </p:nvSpPr>
        <p:spPr>
          <a:xfrm>
            <a:off x="6336792"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0EC7A6-AFB1-4989-A0B4-B422D5B2C69C}"/>
              </a:ext>
            </a:extLst>
          </p:cNvPr>
          <p:cNvSpPr>
            <a:spLocks noGrp="1"/>
          </p:cNvSpPr>
          <p:nvPr>
            <p:ph type="dt" sz="half" idx="10"/>
          </p:nvPr>
        </p:nvSpPr>
        <p:spPr/>
        <p:txBody>
          <a:bodyPr/>
          <a:lstStyle/>
          <a:p>
            <a:fld id="{3F9AFA87-1417-4992-ABD9-27C3BC8CC883}" type="datetimeFigureOut">
              <a:rPr lang="en-US" smtClean="0"/>
              <a:t>2/7/2024</a:t>
            </a:fld>
            <a:endParaRPr lang="en-US" dirty="0"/>
          </a:p>
        </p:txBody>
      </p:sp>
      <p:sp>
        <p:nvSpPr>
          <p:cNvPr id="6" name="Footer Placeholder 5">
            <a:extLst>
              <a:ext uri="{FF2B5EF4-FFF2-40B4-BE49-F238E27FC236}">
                <a16:creationId xmlns:a16="http://schemas.microsoft.com/office/drawing/2014/main" id="{F8D2117C-B497-4647-A66B-1887750FB53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9E8C7AF-5092-416B-B61C-F41D3C573E0C}"/>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42748914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E90CDE0-3FEB-42A0-8BCC-7DADE7D4A621}"/>
              </a:ext>
            </a:extLst>
          </p:cNvPr>
          <p:cNvSpPr>
            <a:spLocks noGrp="1"/>
          </p:cNvSpPr>
          <p:nvPr>
            <p:ph type="body" idx="1"/>
          </p:nvPr>
        </p:nvSpPr>
        <p:spPr>
          <a:xfrm>
            <a:off x="1517905"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778B8B-E9A3-44BE-85A6-3E316659A9B4}"/>
              </a:ext>
            </a:extLst>
          </p:cNvPr>
          <p:cNvSpPr>
            <a:spLocks noGrp="1"/>
          </p:cNvSpPr>
          <p:nvPr>
            <p:ph sz="half" idx="2"/>
          </p:nvPr>
        </p:nvSpPr>
        <p:spPr>
          <a:xfrm>
            <a:off x="1517904"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0BF1BCA-A435-4779-A6FE-15207141F519}"/>
              </a:ext>
            </a:extLst>
          </p:cNvPr>
          <p:cNvSpPr>
            <a:spLocks noGrp="1"/>
          </p:cNvSpPr>
          <p:nvPr>
            <p:ph type="body" sz="quarter" idx="3"/>
          </p:nvPr>
        </p:nvSpPr>
        <p:spPr>
          <a:xfrm>
            <a:off x="6336792"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9B1923-9749-49E3-88FA-75C326E6719A}"/>
              </a:ext>
            </a:extLst>
          </p:cNvPr>
          <p:cNvSpPr>
            <a:spLocks noGrp="1"/>
          </p:cNvSpPr>
          <p:nvPr>
            <p:ph sz="quarter" idx="4"/>
          </p:nvPr>
        </p:nvSpPr>
        <p:spPr>
          <a:xfrm>
            <a:off x="6336792"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fld id="{3F9AFA87-1417-4992-ABD9-27C3BC8CC883}" type="datetimeFigureOut">
              <a:rPr lang="en-US" smtClean="0"/>
              <a:t>2/7/2024</a:t>
            </a:fld>
            <a:endParaRPr lang="en-US"/>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CB1E4CB7-CB13-4810-BF18-BE31AFC64F93}" type="slidenum">
              <a:rPr lang="en-US" smtClean="0"/>
              <a:t>‹#›</a:t>
            </a:fld>
            <a:endParaRPr lang="en-US"/>
          </a:p>
        </p:txBody>
      </p:sp>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12987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D85A6-A4E6-4160-BE43-8146A98946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24A80-0792-4B3B-BB5A-8B2BD91095A7}"/>
              </a:ext>
            </a:extLst>
          </p:cNvPr>
          <p:cNvSpPr>
            <a:spLocks noGrp="1"/>
          </p:cNvSpPr>
          <p:nvPr>
            <p:ph type="dt" sz="half" idx="10"/>
          </p:nvPr>
        </p:nvSpPr>
        <p:spPr/>
        <p:txBody>
          <a:bodyPr/>
          <a:lstStyle/>
          <a:p>
            <a:fld id="{3F9AFA87-1417-4992-ABD9-27C3BC8CC883}" type="datetimeFigureOut">
              <a:rPr lang="en-US" smtClean="0"/>
              <a:t>2/7/2024</a:t>
            </a:fld>
            <a:endParaRPr lang="en-US"/>
          </a:p>
        </p:txBody>
      </p:sp>
      <p:sp>
        <p:nvSpPr>
          <p:cNvPr id="4" name="Footer Placeholder 3">
            <a:extLst>
              <a:ext uri="{FF2B5EF4-FFF2-40B4-BE49-F238E27FC236}">
                <a16:creationId xmlns:a16="http://schemas.microsoft.com/office/drawing/2014/main" id="{4526116E-7A6D-485F-9FA2-25F94D4F40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09ADCC-C5F2-4D90-B153-93DF55858291}"/>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379287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fld id="{3F9AFA87-1417-4992-ABD9-27C3BC8CC883}" type="datetimeFigureOut">
              <a:rPr lang="en-US" smtClean="0"/>
              <a:t>2/7/2024</a:t>
            </a:fld>
            <a:endParaRPr lang="en-US"/>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324258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1F683-796D-458C-9B32-A385D604DBFC}"/>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FB1F0BD-641B-4148-BCB3-2704218C80B8}"/>
              </a:ext>
            </a:extLst>
          </p:cNvPr>
          <p:cNvSpPr>
            <a:spLocks noGrp="1"/>
          </p:cNvSpPr>
          <p:nvPr>
            <p:ph idx="1"/>
          </p:nvPr>
        </p:nvSpPr>
        <p:spPr>
          <a:xfrm>
            <a:off x="5330952" y="1517904"/>
            <a:ext cx="5330952" cy="45811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B28C843-B846-4456-9720-71B7D4FF4062}"/>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3A3A03-31BD-4E7E-879A-A1C71849703C}"/>
              </a:ext>
            </a:extLst>
          </p:cNvPr>
          <p:cNvSpPr>
            <a:spLocks noGrp="1"/>
          </p:cNvSpPr>
          <p:nvPr>
            <p:ph type="dt" sz="half" idx="10"/>
          </p:nvPr>
        </p:nvSpPr>
        <p:spPr/>
        <p:txBody>
          <a:bodyPr/>
          <a:lstStyle/>
          <a:p>
            <a:fld id="{3F9AFA87-1417-4992-ABD9-27C3BC8CC883}" type="datetimeFigureOut">
              <a:rPr lang="en-US" smtClean="0"/>
              <a:t>2/7/2024</a:t>
            </a:fld>
            <a:endParaRPr lang="en-US"/>
          </a:p>
        </p:txBody>
      </p:sp>
      <p:sp>
        <p:nvSpPr>
          <p:cNvPr id="6" name="Footer Placeholder 5">
            <a:extLst>
              <a:ext uri="{FF2B5EF4-FFF2-40B4-BE49-F238E27FC236}">
                <a16:creationId xmlns:a16="http://schemas.microsoft.com/office/drawing/2014/main" id="{4EA39078-7D38-4851-A363-B6BC179A50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1FF25E-A25D-47AA-94EB-580A74F01F1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256133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E83B4-9B31-4F73-9767-163636522F3A}"/>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C7CFC30-8163-47A0-A97F-3F2C3A3BE73A}"/>
              </a:ext>
            </a:extLst>
          </p:cNvPr>
          <p:cNvSpPr>
            <a:spLocks noGrp="1"/>
          </p:cNvSpPr>
          <p:nvPr>
            <p:ph type="pic" idx="1"/>
          </p:nvPr>
        </p:nvSpPr>
        <p:spPr>
          <a:xfrm>
            <a:off x="5349240" y="764032"/>
            <a:ext cx="6089904" cy="5330952"/>
          </a:xfrm>
          <a:solidFill>
            <a:schemeClr val="bg1">
              <a:lumMod val="9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AF1B390-0C23-466E-987C-26420A5F098D}"/>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C9CA7C-B9D0-4A72-8061-1E02AA15FE86}"/>
              </a:ext>
            </a:extLst>
          </p:cNvPr>
          <p:cNvSpPr>
            <a:spLocks noGrp="1"/>
          </p:cNvSpPr>
          <p:nvPr>
            <p:ph type="dt" sz="half" idx="10"/>
          </p:nvPr>
        </p:nvSpPr>
        <p:spPr/>
        <p:txBody>
          <a:bodyPr/>
          <a:lstStyle/>
          <a:p>
            <a:fld id="{3F9AFA87-1417-4992-ABD9-27C3BC8CC883}" type="datetimeFigureOut">
              <a:rPr lang="en-US" smtClean="0"/>
              <a:t>2/7/2024</a:t>
            </a:fld>
            <a:endParaRPr lang="en-US"/>
          </a:p>
        </p:txBody>
      </p:sp>
      <p:sp>
        <p:nvSpPr>
          <p:cNvPr id="6" name="Footer Placeholder 5">
            <a:extLst>
              <a:ext uri="{FF2B5EF4-FFF2-40B4-BE49-F238E27FC236}">
                <a16:creationId xmlns:a16="http://schemas.microsoft.com/office/drawing/2014/main" id="{C53EFC84-C9FE-4BFA-9B4E-4516A13625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01A469-3EFC-4F94-8482-378582E1C14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600354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1D84C-7934-4E5B-B6E4-A1D6EC299551}"/>
              </a:ext>
            </a:extLst>
          </p:cNvPr>
          <p:cNvSpPr>
            <a:spLocks noGrp="1"/>
          </p:cNvSpPr>
          <p:nvPr>
            <p:ph type="title"/>
          </p:nvPr>
        </p:nvSpPr>
        <p:spPr>
          <a:xfrm>
            <a:off x="1517904" y="1517904"/>
            <a:ext cx="9144000" cy="13441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F6A990F-40AC-447A-964A-840C94A6471A}"/>
              </a:ext>
            </a:extLst>
          </p:cNvPr>
          <p:cNvSpPr>
            <a:spLocks noGrp="1"/>
          </p:cNvSpPr>
          <p:nvPr>
            <p:ph type="body" idx="1"/>
          </p:nvPr>
        </p:nvSpPr>
        <p:spPr>
          <a:xfrm>
            <a:off x="1517904" y="2971800"/>
            <a:ext cx="9144000" cy="312724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7D832A1-FFBA-48B6-B2D0-E5414F12838B}"/>
              </a:ext>
            </a:extLst>
          </p:cNvPr>
          <p:cNvSpPr>
            <a:spLocks noGrp="1"/>
          </p:cNvSpPr>
          <p:nvPr>
            <p:ph type="dt" sz="half" idx="2"/>
          </p:nvPr>
        </p:nvSpPr>
        <p:spPr>
          <a:xfrm>
            <a:off x="8805672" y="6400800"/>
            <a:ext cx="1865376" cy="365125"/>
          </a:xfrm>
          <a:prstGeom prst="rect">
            <a:avLst/>
          </a:prstGeom>
        </p:spPr>
        <p:txBody>
          <a:bodyPr vert="horz" lIns="91440" tIns="45720" rIns="91440" bIns="45720" rtlCol="0" anchor="ctr"/>
          <a:lstStyle>
            <a:lvl1pPr algn="r">
              <a:defRPr sz="1000">
                <a:solidFill>
                  <a:schemeClr val="tx1"/>
                </a:solidFill>
              </a:defRPr>
            </a:lvl1pPr>
          </a:lstStyle>
          <a:p>
            <a:pPr algn="r"/>
            <a:fld id="{3F9AFA87-1417-4992-ABD9-27C3BC8CC883}" type="datetimeFigureOut">
              <a:rPr lang="en-US" smtClean="0"/>
              <a:pPr algn="r"/>
              <a:t>2/7/2024</a:t>
            </a:fld>
            <a:endParaRPr lang="en-US" dirty="0"/>
          </a:p>
        </p:txBody>
      </p:sp>
      <p:sp>
        <p:nvSpPr>
          <p:cNvPr id="5" name="Footer Placeholder 4">
            <a:extLst>
              <a:ext uri="{FF2B5EF4-FFF2-40B4-BE49-F238E27FC236}">
                <a16:creationId xmlns:a16="http://schemas.microsoft.com/office/drawing/2014/main" id="{0F933EC1-4EE2-4453-841C-CFDFE708948E}"/>
              </a:ext>
            </a:extLst>
          </p:cNvPr>
          <p:cNvSpPr>
            <a:spLocks noGrp="1"/>
          </p:cNvSpPr>
          <p:nvPr>
            <p:ph type="ftr" sz="quarter" idx="3"/>
          </p:nvPr>
        </p:nvSpPr>
        <p:spPr>
          <a:xfrm>
            <a:off x="758952" y="6400800"/>
            <a:ext cx="6099048" cy="365125"/>
          </a:xfrm>
          <a:prstGeom prst="rect">
            <a:avLst/>
          </a:prstGeom>
        </p:spPr>
        <p:txBody>
          <a:bodyPr vert="horz" lIns="91440" tIns="45720" rIns="91440" bIns="45720" rtlCol="0" anchor="ctr"/>
          <a:lstStyle>
            <a:lvl1pPr algn="l">
              <a:defRPr sz="1000">
                <a:solidFill>
                  <a:schemeClr val="tx1"/>
                </a:solidFill>
              </a:defRPr>
            </a:lvl1pPr>
          </a:lstStyle>
          <a:p>
            <a:endParaRPr lang="en-US" sz="1000" dirty="0"/>
          </a:p>
        </p:txBody>
      </p:sp>
      <p:sp>
        <p:nvSpPr>
          <p:cNvPr id="6" name="Slide Number Placeholder 5">
            <a:extLst>
              <a:ext uri="{FF2B5EF4-FFF2-40B4-BE49-F238E27FC236}">
                <a16:creationId xmlns:a16="http://schemas.microsoft.com/office/drawing/2014/main" id="{C3CEBA78-E732-44EF-BA0B-FC42F7931311}"/>
              </a:ext>
            </a:extLst>
          </p:cNvPr>
          <p:cNvSpPr>
            <a:spLocks noGrp="1"/>
          </p:cNvSpPr>
          <p:nvPr>
            <p:ph type="sldNum" sz="quarter" idx="4"/>
          </p:nvPr>
        </p:nvSpPr>
        <p:spPr>
          <a:xfrm>
            <a:off x="10899648" y="6400800"/>
            <a:ext cx="530352" cy="365125"/>
          </a:xfrm>
          <a:prstGeom prst="rect">
            <a:avLst/>
          </a:prstGeom>
        </p:spPr>
        <p:txBody>
          <a:bodyPr vert="horz" lIns="91440" tIns="45720" rIns="91440" bIns="45720" rtlCol="0" anchor="ctr"/>
          <a:lstStyle>
            <a:lvl1pPr algn="r">
              <a:defRPr sz="1000" b="1">
                <a:solidFill>
                  <a:schemeClr val="tx1"/>
                </a:solidFill>
              </a:defRPr>
            </a:lvl1pPr>
          </a:lstStyle>
          <a:p>
            <a:fld id="{CB1E4CB7-CB13-4810-BF18-BE31AFC64F93}" type="slidenum">
              <a:rPr lang="en-US" smtClean="0"/>
              <a:pPr/>
              <a:t>‹#›</a:t>
            </a:fld>
            <a:endParaRPr lang="en-US" sz="1000" dirty="0"/>
          </a:p>
        </p:txBody>
      </p:sp>
      <p:sp>
        <p:nvSpPr>
          <p:cNvPr id="8" name="Freeform: Shape 7">
            <a:extLst>
              <a:ext uri="{FF2B5EF4-FFF2-40B4-BE49-F238E27FC236}">
                <a16:creationId xmlns:a16="http://schemas.microsoft.com/office/drawing/2014/main" id="{49306479-8C4D-4E4A-A330-DFC80A8A01BE}"/>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777933373"/>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5000"/>
        </a:lnSpc>
        <a:spcBef>
          <a:spcPct val="0"/>
        </a:spcBef>
        <a:buNone/>
        <a:defRPr sz="4200" kern="1200" spc="-50" baseline="0">
          <a:solidFill>
            <a:schemeClr val="tx1"/>
          </a:solidFill>
          <a:latin typeface="+mj-lt"/>
          <a:ea typeface="+mj-ea"/>
          <a:cs typeface="+mj-cs"/>
        </a:defRPr>
      </a:lvl1pPr>
    </p:titleStyle>
    <p:bodyStyle>
      <a:lvl1pPr marL="365760" indent="-365760" algn="l" defTabSz="914400" rtl="0" eaLnBrk="1" latinLnBrk="0" hangingPunct="1">
        <a:lnSpc>
          <a:spcPct val="105000"/>
        </a:lnSpc>
        <a:spcBef>
          <a:spcPts val="900"/>
        </a:spcBef>
        <a:buClr>
          <a:schemeClr val="accent5"/>
        </a:buClr>
        <a:buFont typeface="Avenir Next LT Pro" panose="020B0504020202020204" pitchFamily="34" charset="0"/>
        <a:buChar char="+"/>
        <a:defRPr sz="2600" kern="1200">
          <a:solidFill>
            <a:schemeClr val="tx1"/>
          </a:solidFill>
          <a:latin typeface="+mn-lt"/>
          <a:ea typeface="+mn-ea"/>
          <a:cs typeface="+mn-cs"/>
        </a:defRPr>
      </a:lvl1pPr>
      <a:lvl2pPr marL="365760" indent="0" algn="l" defTabSz="914400" rtl="0" eaLnBrk="1" latinLnBrk="0" hangingPunct="1">
        <a:lnSpc>
          <a:spcPct val="105000"/>
        </a:lnSpc>
        <a:spcBef>
          <a:spcPts val="9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640080"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2000" kern="1200">
          <a:solidFill>
            <a:schemeClr val="tx1"/>
          </a:solidFill>
          <a:latin typeface="+mn-lt"/>
          <a:ea typeface="+mn-ea"/>
          <a:cs typeface="+mn-cs"/>
        </a:defRPr>
      </a:lvl3pPr>
      <a:lvl4pPr marL="640080" indent="0" algn="l" defTabSz="914400" rtl="0" eaLnBrk="1" latinLnBrk="0" hangingPunct="1">
        <a:lnSpc>
          <a:spcPct val="105000"/>
        </a:lnSpc>
        <a:spcBef>
          <a:spcPts val="600"/>
        </a:spcBef>
        <a:buFontTx/>
        <a:buNone/>
        <a:defRPr sz="1800" i="1" kern="1200">
          <a:solidFill>
            <a:schemeClr val="tx1">
              <a:lumMod val="75000"/>
              <a:lumOff val="25000"/>
            </a:schemeClr>
          </a:solidFill>
          <a:latin typeface="+mn-lt"/>
          <a:ea typeface="+mn-ea"/>
          <a:cs typeface="+mn-cs"/>
        </a:defRPr>
      </a:lvl4pPr>
      <a:lvl5pPr marL="886968"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20E33D0-A190-4F8A-9DB6-C531C95CA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Box Packages">
            <a:extLst>
              <a:ext uri="{FF2B5EF4-FFF2-40B4-BE49-F238E27FC236}">
                <a16:creationId xmlns:a16="http://schemas.microsoft.com/office/drawing/2014/main" id="{2C26EB52-8FF9-2DFF-F7D6-A2030D3D9B4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1"/>
            <a:ext cx="12191980" cy="6858000"/>
          </a:xfrm>
          <a:prstGeom prst="rect">
            <a:avLst/>
          </a:prstGeom>
        </p:spPr>
      </p:pic>
      <p:sp>
        <p:nvSpPr>
          <p:cNvPr id="11" name="Rectangle 10">
            <a:extLst>
              <a:ext uri="{FF2B5EF4-FFF2-40B4-BE49-F238E27FC236}">
                <a16:creationId xmlns:a16="http://schemas.microsoft.com/office/drawing/2014/main" id="{9C982AD0-6B29-4C72-8F4E-229BAA86C4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33917"/>
            <a:ext cx="12192000" cy="10607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992C6C4-E81F-743A-F6B3-F9C312A5FD0C}"/>
              </a:ext>
            </a:extLst>
          </p:cNvPr>
          <p:cNvSpPr>
            <a:spLocks noGrp="1"/>
          </p:cNvSpPr>
          <p:nvPr>
            <p:ph type="ctrTitle"/>
          </p:nvPr>
        </p:nvSpPr>
        <p:spPr>
          <a:xfrm>
            <a:off x="762001" y="5307069"/>
            <a:ext cx="6765516" cy="914400"/>
          </a:xfrm>
        </p:spPr>
        <p:txBody>
          <a:bodyPr anchor="ctr">
            <a:normAutofit/>
          </a:bodyPr>
          <a:lstStyle/>
          <a:p>
            <a:pPr algn="l"/>
            <a:r>
              <a:rPr lang="en-CA" sz="4800"/>
              <a:t>Retail Sim References</a:t>
            </a:r>
          </a:p>
        </p:txBody>
      </p:sp>
      <p:sp>
        <p:nvSpPr>
          <p:cNvPr id="3" name="Subtitle 2">
            <a:extLst>
              <a:ext uri="{FF2B5EF4-FFF2-40B4-BE49-F238E27FC236}">
                <a16:creationId xmlns:a16="http://schemas.microsoft.com/office/drawing/2014/main" id="{4EF7E4C4-5795-28C9-6712-F5412916DFD2}"/>
              </a:ext>
            </a:extLst>
          </p:cNvPr>
          <p:cNvSpPr>
            <a:spLocks noGrp="1"/>
          </p:cNvSpPr>
          <p:nvPr>
            <p:ph type="subTitle" idx="1"/>
          </p:nvPr>
        </p:nvSpPr>
        <p:spPr>
          <a:xfrm>
            <a:off x="8129873" y="5307069"/>
            <a:ext cx="3300126" cy="914400"/>
          </a:xfrm>
        </p:spPr>
        <p:txBody>
          <a:bodyPr anchor="ctr">
            <a:normAutofit/>
          </a:bodyPr>
          <a:lstStyle/>
          <a:p>
            <a:pPr algn="l"/>
            <a:r>
              <a:rPr lang="en-CA" dirty="0"/>
              <a:t>Steve Berthiaume</a:t>
            </a:r>
            <a:endParaRPr lang="en-CA"/>
          </a:p>
        </p:txBody>
      </p:sp>
    </p:spTree>
    <p:extLst>
      <p:ext uri="{BB962C8B-B14F-4D97-AF65-F5344CB8AC3E}">
        <p14:creationId xmlns:p14="http://schemas.microsoft.com/office/powerpoint/2010/main" val="73453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36CD0F97-2E5B-4E84-8544-EB24DED104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35" name="Rectangle 1034">
            <a:extLst>
              <a:ext uri="{FF2B5EF4-FFF2-40B4-BE49-F238E27FC236}">
                <a16:creationId xmlns:a16="http://schemas.microsoft.com/office/drawing/2014/main" id="{3B272257-593A-402F-88FA-F1DECD9E3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00" y="758952"/>
            <a:ext cx="10668000" cy="5340096"/>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D6E508-39C7-1A01-9EE0-48AB836F0D53}"/>
              </a:ext>
            </a:extLst>
          </p:cNvPr>
          <p:cNvSpPr>
            <a:spLocks noGrp="1"/>
          </p:cNvSpPr>
          <p:nvPr>
            <p:ph type="title"/>
          </p:nvPr>
        </p:nvSpPr>
        <p:spPr>
          <a:xfrm>
            <a:off x="5411874" y="1517903"/>
            <a:ext cx="5250030" cy="1345115"/>
          </a:xfrm>
        </p:spPr>
        <p:txBody>
          <a:bodyPr>
            <a:normAutofit/>
          </a:bodyPr>
          <a:lstStyle/>
          <a:p>
            <a:r>
              <a:rPr lang="en-CA" dirty="0"/>
              <a:t>Historical Reference – Richard Serra</a:t>
            </a:r>
          </a:p>
        </p:txBody>
      </p:sp>
      <p:pic>
        <p:nvPicPr>
          <p:cNvPr id="1026" name="Picture 2" descr="Richard Serra photographed by Oliver Mark, Siegen 2005">
            <a:extLst>
              <a:ext uri="{FF2B5EF4-FFF2-40B4-BE49-F238E27FC236}">
                <a16:creationId xmlns:a16="http://schemas.microsoft.com/office/drawing/2014/main" id="{077390FB-25A0-CFC2-DB56-123162EAFAA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18" r="5620" b="-2"/>
          <a:stretch/>
        </p:blipFill>
        <p:spPr bwMode="auto">
          <a:xfrm>
            <a:off x="762000" y="758952"/>
            <a:ext cx="3890922" cy="534009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2941B0D-7150-3FE2-CC83-3067D8F9F11E}"/>
              </a:ext>
            </a:extLst>
          </p:cNvPr>
          <p:cNvSpPr>
            <a:spLocks noGrp="1"/>
          </p:cNvSpPr>
          <p:nvPr>
            <p:ph idx="1"/>
          </p:nvPr>
        </p:nvSpPr>
        <p:spPr>
          <a:xfrm>
            <a:off x="5411874" y="2970222"/>
            <a:ext cx="5250030" cy="2610771"/>
          </a:xfrm>
        </p:spPr>
        <p:txBody>
          <a:bodyPr>
            <a:normAutofit/>
          </a:bodyPr>
          <a:lstStyle/>
          <a:p>
            <a:r>
              <a:rPr lang="en-CA" dirty="0"/>
              <a:t>Richard Serra is an American sculptor with a storied career, dating back to the sixties. His work involves metalwork, drawing from his experience in shipbuilding and steel mills.</a:t>
            </a:r>
          </a:p>
          <a:p>
            <a:endParaRPr lang="en-CA" dirty="0"/>
          </a:p>
        </p:txBody>
      </p:sp>
    </p:spTree>
    <p:extLst>
      <p:ext uri="{BB962C8B-B14F-4D97-AF65-F5344CB8AC3E}">
        <p14:creationId xmlns:p14="http://schemas.microsoft.com/office/powerpoint/2010/main" val="735005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6CD0F97-2E5B-4E84-8544-EB24DED104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3B272257-593A-402F-88FA-F1DECD9E3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00" y="758952"/>
            <a:ext cx="10668000" cy="5340096"/>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436489-23E4-2653-B42B-139278519E7B}"/>
              </a:ext>
            </a:extLst>
          </p:cNvPr>
          <p:cNvSpPr>
            <a:spLocks noGrp="1"/>
          </p:cNvSpPr>
          <p:nvPr>
            <p:ph type="title"/>
          </p:nvPr>
        </p:nvSpPr>
        <p:spPr>
          <a:xfrm>
            <a:off x="5411874" y="1517903"/>
            <a:ext cx="5419524" cy="1345115"/>
          </a:xfrm>
        </p:spPr>
        <p:txBody>
          <a:bodyPr>
            <a:normAutofit/>
          </a:bodyPr>
          <a:lstStyle/>
          <a:p>
            <a:r>
              <a:rPr lang="en-CA" sz="2600" dirty="0"/>
              <a:t>Historical Work – </a:t>
            </a:r>
            <a:br>
              <a:rPr lang="en-CA" sz="2600" dirty="0"/>
            </a:br>
            <a:r>
              <a:rPr lang="en-CA" sz="2600" dirty="0"/>
              <a:t>The Matter of Time – Richard Serra</a:t>
            </a:r>
            <a:br>
              <a:rPr lang="en-CA" sz="2600" dirty="0"/>
            </a:br>
            <a:r>
              <a:rPr lang="en-CA" sz="1600" dirty="0"/>
              <a:t>(1994-2005)</a:t>
            </a:r>
            <a:endParaRPr lang="en-CA" sz="2600" dirty="0"/>
          </a:p>
        </p:txBody>
      </p:sp>
      <p:pic>
        <p:nvPicPr>
          <p:cNvPr id="5" name="Picture 4">
            <a:extLst>
              <a:ext uri="{FF2B5EF4-FFF2-40B4-BE49-F238E27FC236}">
                <a16:creationId xmlns:a16="http://schemas.microsoft.com/office/drawing/2014/main" id="{46E947D2-1F83-089F-32AB-857CFB7B0451}"/>
              </a:ext>
            </a:extLst>
          </p:cNvPr>
          <p:cNvPicPr>
            <a:picLocks noChangeAspect="1"/>
          </p:cNvPicPr>
          <p:nvPr/>
        </p:nvPicPr>
        <p:blipFill rotWithShape="1">
          <a:blip r:embed="rId2"/>
          <a:srcRect l="20243" r="22561" b="2"/>
          <a:stretch/>
        </p:blipFill>
        <p:spPr>
          <a:xfrm>
            <a:off x="762000" y="758952"/>
            <a:ext cx="3890922" cy="5340096"/>
          </a:xfrm>
          <a:prstGeom prst="rect">
            <a:avLst/>
          </a:prstGeom>
        </p:spPr>
      </p:pic>
      <p:sp>
        <p:nvSpPr>
          <p:cNvPr id="3" name="Content Placeholder 2">
            <a:extLst>
              <a:ext uri="{FF2B5EF4-FFF2-40B4-BE49-F238E27FC236}">
                <a16:creationId xmlns:a16="http://schemas.microsoft.com/office/drawing/2014/main" id="{D281A25D-42F7-A185-6A43-769DF8F6FC3B}"/>
              </a:ext>
            </a:extLst>
          </p:cNvPr>
          <p:cNvSpPr>
            <a:spLocks noGrp="1"/>
          </p:cNvSpPr>
          <p:nvPr>
            <p:ph idx="1"/>
          </p:nvPr>
        </p:nvSpPr>
        <p:spPr>
          <a:xfrm>
            <a:off x="5411874" y="2970222"/>
            <a:ext cx="5419524" cy="2610771"/>
          </a:xfrm>
        </p:spPr>
        <p:txBody>
          <a:bodyPr>
            <a:normAutofit/>
          </a:bodyPr>
          <a:lstStyle/>
          <a:p>
            <a:r>
              <a:rPr lang="en-CA" dirty="0"/>
              <a:t>The Matter of Time is one of the more recent works made by Serra. The installation involves exploring a dizzying space made of his sculptures.</a:t>
            </a:r>
          </a:p>
        </p:txBody>
      </p:sp>
    </p:spTree>
    <p:extLst>
      <p:ext uri="{BB962C8B-B14F-4D97-AF65-F5344CB8AC3E}">
        <p14:creationId xmlns:p14="http://schemas.microsoft.com/office/powerpoint/2010/main" val="3163023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86CBC-623F-CABD-B2A6-31ECD32C6585}"/>
              </a:ext>
            </a:extLst>
          </p:cNvPr>
          <p:cNvSpPr>
            <a:spLocks noGrp="1"/>
          </p:cNvSpPr>
          <p:nvPr>
            <p:ph type="title"/>
          </p:nvPr>
        </p:nvSpPr>
        <p:spPr/>
        <p:txBody>
          <a:bodyPr/>
          <a:lstStyle/>
          <a:p>
            <a:r>
              <a:rPr lang="en-CA" dirty="0"/>
              <a:t>Historical Link</a:t>
            </a:r>
          </a:p>
        </p:txBody>
      </p:sp>
      <p:sp>
        <p:nvSpPr>
          <p:cNvPr id="3" name="Content Placeholder 2">
            <a:extLst>
              <a:ext uri="{FF2B5EF4-FFF2-40B4-BE49-F238E27FC236}">
                <a16:creationId xmlns:a16="http://schemas.microsoft.com/office/drawing/2014/main" id="{801A9305-B331-616F-8CD5-99EE28D3D470}"/>
              </a:ext>
            </a:extLst>
          </p:cNvPr>
          <p:cNvSpPr>
            <a:spLocks noGrp="1"/>
          </p:cNvSpPr>
          <p:nvPr>
            <p:ph idx="1"/>
          </p:nvPr>
        </p:nvSpPr>
        <p:spPr/>
        <p:txBody>
          <a:bodyPr/>
          <a:lstStyle/>
          <a:p>
            <a:r>
              <a:rPr lang="en-CA" dirty="0"/>
              <a:t>While Serra’s work is admittedly relatively recent, it can be rather difficult to access information about artists which falls outside of their creative practice. Serra’s work experience helped inform his practice in a way I hope to emulate.</a:t>
            </a:r>
          </a:p>
        </p:txBody>
      </p:sp>
    </p:spTree>
    <p:extLst>
      <p:ext uri="{BB962C8B-B14F-4D97-AF65-F5344CB8AC3E}">
        <p14:creationId xmlns:p14="http://schemas.microsoft.com/office/powerpoint/2010/main" val="805009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Rectangle 2056">
            <a:extLst>
              <a:ext uri="{FF2B5EF4-FFF2-40B4-BE49-F238E27FC236}">
                <a16:creationId xmlns:a16="http://schemas.microsoft.com/office/drawing/2014/main" id="{36CD0F97-2E5B-4E84-8544-EB24DED104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59" name="Rectangle 2058">
            <a:extLst>
              <a:ext uri="{FF2B5EF4-FFF2-40B4-BE49-F238E27FC236}">
                <a16:creationId xmlns:a16="http://schemas.microsoft.com/office/drawing/2014/main" id="{3B272257-593A-402F-88FA-F1DECD9E3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00" y="758952"/>
            <a:ext cx="10668000" cy="5340096"/>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F7E1EC-350F-D716-3B0C-A7980A71B51C}"/>
              </a:ext>
            </a:extLst>
          </p:cNvPr>
          <p:cNvSpPr>
            <a:spLocks noGrp="1"/>
          </p:cNvSpPr>
          <p:nvPr>
            <p:ph type="title"/>
          </p:nvPr>
        </p:nvSpPr>
        <p:spPr>
          <a:xfrm>
            <a:off x="5411874" y="1517903"/>
            <a:ext cx="5250030" cy="1345115"/>
          </a:xfrm>
        </p:spPr>
        <p:txBody>
          <a:bodyPr>
            <a:normAutofit/>
          </a:bodyPr>
          <a:lstStyle/>
          <a:p>
            <a:r>
              <a:rPr lang="en-CA" sz="2900"/>
              <a:t>Contemporary Reference –</a:t>
            </a:r>
            <a:br>
              <a:rPr lang="en-CA" sz="2900"/>
            </a:br>
            <a:r>
              <a:rPr lang="en-CA" sz="2900"/>
              <a:t>Papers Please</a:t>
            </a:r>
          </a:p>
        </p:txBody>
      </p:sp>
      <p:pic>
        <p:nvPicPr>
          <p:cNvPr id="2050" name="Picture 2" descr="Papers, Please (2013)">
            <a:extLst>
              <a:ext uri="{FF2B5EF4-FFF2-40B4-BE49-F238E27FC236}">
                <a16:creationId xmlns:a16="http://schemas.microsoft.com/office/drawing/2014/main" id="{D1F7D754-4810-9A07-29E9-8D4A881A30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144" t="6155" r="49916" b="6155"/>
          <a:stretch/>
        </p:blipFill>
        <p:spPr bwMode="auto">
          <a:xfrm>
            <a:off x="762000" y="758952"/>
            <a:ext cx="3890922" cy="534009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75E47F5-8DA9-EF15-63F6-4C15D1A77729}"/>
              </a:ext>
            </a:extLst>
          </p:cNvPr>
          <p:cNvSpPr>
            <a:spLocks noGrp="1"/>
          </p:cNvSpPr>
          <p:nvPr>
            <p:ph idx="1"/>
          </p:nvPr>
        </p:nvSpPr>
        <p:spPr>
          <a:xfrm>
            <a:off x="5411874" y="2970222"/>
            <a:ext cx="5250030" cy="2610771"/>
          </a:xfrm>
        </p:spPr>
        <p:txBody>
          <a:bodyPr>
            <a:normAutofit/>
          </a:bodyPr>
          <a:lstStyle/>
          <a:p>
            <a:r>
              <a:rPr lang="en-CA" dirty="0"/>
              <a:t>Papers Please is a game developed by Lucas Pope which satirizes the life of border patrol agents through a dystopic lens.</a:t>
            </a:r>
          </a:p>
        </p:txBody>
      </p:sp>
    </p:spTree>
    <p:extLst>
      <p:ext uri="{BB962C8B-B14F-4D97-AF65-F5344CB8AC3E}">
        <p14:creationId xmlns:p14="http://schemas.microsoft.com/office/powerpoint/2010/main" val="30604453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EA5C2-8D2F-3BF3-C256-9455A1A56326}"/>
              </a:ext>
            </a:extLst>
          </p:cNvPr>
          <p:cNvSpPr>
            <a:spLocks noGrp="1"/>
          </p:cNvSpPr>
          <p:nvPr>
            <p:ph type="title"/>
          </p:nvPr>
        </p:nvSpPr>
        <p:spPr/>
        <p:txBody>
          <a:bodyPr/>
          <a:lstStyle/>
          <a:p>
            <a:r>
              <a:rPr lang="en-CA" dirty="0"/>
              <a:t>Contemporary Link</a:t>
            </a:r>
          </a:p>
        </p:txBody>
      </p:sp>
      <p:sp>
        <p:nvSpPr>
          <p:cNvPr id="3" name="Content Placeholder 2">
            <a:extLst>
              <a:ext uri="{FF2B5EF4-FFF2-40B4-BE49-F238E27FC236}">
                <a16:creationId xmlns:a16="http://schemas.microsoft.com/office/drawing/2014/main" id="{4827B69D-DA33-77BC-0E9A-E26ED3707AC7}"/>
              </a:ext>
            </a:extLst>
          </p:cNvPr>
          <p:cNvSpPr>
            <a:spLocks noGrp="1"/>
          </p:cNvSpPr>
          <p:nvPr>
            <p:ph idx="1"/>
          </p:nvPr>
        </p:nvSpPr>
        <p:spPr/>
        <p:txBody>
          <a:bodyPr/>
          <a:lstStyle/>
          <a:p>
            <a:r>
              <a:rPr lang="en-CA" dirty="0"/>
              <a:t>While the work is very different, I find the ability of Papers Please to put any individual in the position of a worker and give immediate sympathy and understanding for their job and the dilemmas they face very powerful. This instant empathy is an aspect I seek to </a:t>
            </a:r>
            <a:r>
              <a:rPr lang="en-CA"/>
              <a:t>implement in my own game.</a:t>
            </a:r>
          </a:p>
        </p:txBody>
      </p:sp>
    </p:spTree>
    <p:extLst>
      <p:ext uri="{BB962C8B-B14F-4D97-AF65-F5344CB8AC3E}">
        <p14:creationId xmlns:p14="http://schemas.microsoft.com/office/powerpoint/2010/main" val="3980428146"/>
      </p:ext>
    </p:extLst>
  </p:cSld>
  <p:clrMapOvr>
    <a:masterClrMapping/>
  </p:clrMapOvr>
</p:sld>
</file>

<file path=ppt/theme/theme1.xml><?xml version="1.0" encoding="utf-8"?>
<a:theme xmlns:a="http://schemas.openxmlformats.org/drawingml/2006/main" name="PrismaticVTI">
  <a:themeElements>
    <a:clrScheme name="AnalogousFromLightSeed_2SEEDS">
      <a:dk1>
        <a:srgbClr val="000000"/>
      </a:dk1>
      <a:lt1>
        <a:srgbClr val="FFFFFF"/>
      </a:lt1>
      <a:dk2>
        <a:srgbClr val="413224"/>
      </a:dk2>
      <a:lt2>
        <a:srgbClr val="E2E5E8"/>
      </a:lt2>
      <a:accent1>
        <a:srgbClr val="BB9C7E"/>
      </a:accent1>
      <a:accent2>
        <a:srgbClr val="C69693"/>
      </a:accent2>
      <a:accent3>
        <a:srgbClr val="A6A27C"/>
      </a:accent3>
      <a:accent4>
        <a:srgbClr val="75ACAE"/>
      </a:accent4>
      <a:accent5>
        <a:srgbClr val="86A5BF"/>
      </a:accent5>
      <a:accent6>
        <a:srgbClr val="7E85BB"/>
      </a:accent6>
      <a:hlink>
        <a:srgbClr val="5F84A9"/>
      </a:hlink>
      <a:folHlink>
        <a:srgbClr val="7F7F7F"/>
      </a:folHlink>
    </a:clrScheme>
    <a:fontScheme name="Custom 166">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ismaticVTI" id="{DA44D624-A564-4DE8-8446-0CD5C485C979}" vid="{8B2B1550-B69C-4156-BAEC-B2E559F94BDB}"/>
    </a:ext>
  </a:extLst>
</a:theme>
</file>

<file path=docProps/app.xml><?xml version="1.0" encoding="utf-8"?>
<Properties xmlns="http://schemas.openxmlformats.org/officeDocument/2006/extended-properties" xmlns:vt="http://schemas.openxmlformats.org/officeDocument/2006/docPropsVTypes">
  <TotalTime>238</TotalTime>
  <Words>213</Words>
  <Application>Microsoft Office PowerPoint</Application>
  <PresentationFormat>Widescreen</PresentationFormat>
  <Paragraphs>12</Paragraphs>
  <Slides>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Aharoni</vt:lpstr>
      <vt:lpstr>Arial</vt:lpstr>
      <vt:lpstr>Avenir Next LT Pro</vt:lpstr>
      <vt:lpstr>PrismaticVTI</vt:lpstr>
      <vt:lpstr>Retail Sim References</vt:lpstr>
      <vt:lpstr>Historical Reference – Richard Serra</vt:lpstr>
      <vt:lpstr>Historical Work –  The Matter of Time – Richard Serra (1994-2005)</vt:lpstr>
      <vt:lpstr>Historical Link</vt:lpstr>
      <vt:lpstr>Contemporary Reference – Papers Please</vt:lpstr>
      <vt:lpstr>Contemporary Link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Retail Sim References</dc:title>
  <dc:creator>Steve-Olivier Bisson-Berthiaume</dc:creator>
  <cp:lastModifiedBy>Steve-Olivier Bisson-Berthiaume</cp:lastModifiedBy>
  <cp:revision>1</cp:revision>
  <dcterms:created xsi:type="dcterms:W3CDTF">2024-02-07T21:17:06Z</dcterms:created>
  <dcterms:modified xsi:type="dcterms:W3CDTF">2024-02-08T01:15:55Z</dcterms:modified>
</cp:coreProperties>
</file>

<file path=docProps/thumbnail.jpeg>
</file>